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70" r:id="rId12"/>
    <p:sldId id="265" r:id="rId13"/>
    <p:sldId id="266" r:id="rId14"/>
    <p:sldId id="271" r:id="rId15"/>
    <p:sldId id="272" r:id="rId16"/>
    <p:sldId id="267" r:id="rId17"/>
    <p:sldId id="268" r:id="rId18"/>
    <p:sldId id="273" r:id="rId19"/>
    <p:sldId id="274" r:id="rId20"/>
    <p:sldId id="280" r:id="rId21"/>
    <p:sldId id="275" r:id="rId22"/>
    <p:sldId id="276" r:id="rId23"/>
    <p:sldId id="281" r:id="rId24"/>
    <p:sldId id="282" r:id="rId25"/>
    <p:sldId id="277" r:id="rId26"/>
    <p:sldId id="278" r:id="rId27"/>
    <p:sldId id="279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8" autoAdjust="0"/>
    <p:restoredTop sz="94660"/>
  </p:normalViewPr>
  <p:slideViewPr>
    <p:cSldViewPr snapToGrid="0">
      <p:cViewPr varScale="1">
        <p:scale>
          <a:sx n="90" d="100"/>
          <a:sy n="90" d="100"/>
        </p:scale>
        <p:origin x="9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E5F958-53CA-4DE1-A0F3-26FB65E6D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FA41A9-6CFE-4B83-874B-63FAD5935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E8B7DD-F95D-46B5-AE3F-FEB9FA183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776801-CFDC-4019-8D11-011B3D8C2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1EAF21-5334-45F9-9236-5097AAAB8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52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73BF68-13F5-4814-9E7E-AA5DC3EAC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8ADB908-E30B-4377-9AD1-8DAB97D3E6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4FC787-84FC-42EB-8EBD-AB2EADE0F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C867D5-3DFF-41A7-AA1B-E56C17FCA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C234D8-F29D-4BA7-B25B-0522B628A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503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A332A7-CDF9-4661-9351-3B9CD66022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5C020B-BEA9-4468-AC81-E5D577CD1C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45DE41-7E09-49FA-A7A3-430EA0036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83BE87-CD37-4337-BC11-FD03DC40C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FE3B59-E692-453F-9CD2-2B518DCE1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748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936E51-0AEB-4C1C-9B62-B6B0897D7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F12B03-31F7-4512-BBEF-8F5C7DB44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E2E974-E074-4B08-9490-B09BF2E7D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961529-729D-4737-BE97-9B040568B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FA2CCB-7244-4EC4-BAA6-22C1B964A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25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4C2D1E-397E-4F48-A070-2E58695E0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CC94D2-2857-4A9E-8071-CF769814E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03A16A-07F5-4AD3-84D7-C150E0999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81ACFF-6E91-440B-A605-8F9549B95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F9C7D8-C73C-4DAD-A603-A415E118E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07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6857C-F1C4-4CEA-B3D0-AEE5CD6ED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BFCA16-46FF-46D8-8A40-5B4589D7E2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E6CCA3-061C-42CB-8469-3918DD39FF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CF318D-9BA5-4A3A-B1DD-3AFD6AE43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A39F28-A4E6-487D-ABC5-4E915E051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00F5E8-A7C5-4AB4-8CFB-4FE29D4A4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939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71220-015A-4F21-8BDC-63971CCCB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8E8EF3-1A83-482D-BD86-2FF8B0620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E3BA65-43C7-478E-BF3B-5B79DF78C9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3A21381-6BBF-49A4-A31B-757ADCC542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488F973-589D-4F44-B10C-694DF90541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D2B9B4E-6C68-49AD-B655-F6F2FF9BB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D634944-AAB7-494D-81A5-4FDBF322A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4E2745-0A36-4F44-828A-485BF3130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733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F29C4-E86D-44F2-92DF-D0D932218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0BBA90-0A5F-480F-B1E4-CDC309735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FEF829E-965C-490B-8F1C-926DB14F1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382C7C-EDDA-42CD-AB8D-0A29295E7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18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4F6561-B1F8-4599-8E5A-63468CF35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AA10B57-5ADE-4211-B363-5B7540CBC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D9FD57-04E4-4135-89D0-F62B07D0D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81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24F47C-56E4-41F5-ADF2-42BADFD44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86FC7D-4570-4AD8-AF1B-4BC135626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9497E0D-71D5-4D71-93C6-FFA98385C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69FE77-EAEB-4BC6-A7D3-4F1ABC802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A98DEA-A74A-42F7-AAFF-D1372A8A6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807879-672B-4577-912F-EDECB9FE6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270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4C86C2-F95A-483B-A778-EC4D4536F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000213A-043C-4B84-9AE6-A2D5EA584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0E15BD-A078-4588-9B6F-96490133C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BBE6C6-BE89-4309-8773-AE5595F52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6368B4-6C9E-40FE-BB19-14EDCDCAC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E60DF3-D2D7-490E-BAE7-BCDA8299B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775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5AEEAD3-8A39-4E25-B876-F5A1939F0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AD2E5E-1433-471D-B42B-977FDCA2D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6223D1-BA81-4115-B95A-46CDA13202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9CE42-AAAA-4F2E-8CEE-FE8152CB6D9B}" type="datetimeFigureOut">
              <a:rPr lang="ko-KR" altLang="en-US" smtClean="0"/>
              <a:t>2022-07-18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3FD661-3B52-4ECC-B9B0-1AB23D5D00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95372B-871F-49B7-BF6C-634801753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E4612-6251-4A1B-AF1B-6BD22BA5D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161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ython.org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1B0441-FF05-4018-A2B9-9231D26F66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파이썬 시작하기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81101B7-D23E-4BAE-A78E-5B9D70922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3793421"/>
            <a:ext cx="4572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altLang="ko-KR" dirty="0">
                <a:solidFill>
                  <a:srgbClr val="FF0000"/>
                </a:solidFill>
              </a:rPr>
              <a:t>01 </a:t>
            </a:r>
            <a:r>
              <a:rPr lang="ko-KR" altLang="en-US" dirty="0">
                <a:solidFill>
                  <a:srgbClr val="FF0000"/>
                </a:solidFill>
              </a:rPr>
              <a:t>프로그래밍 </a:t>
            </a:r>
            <a:r>
              <a:rPr lang="ko-KR" altLang="en-US" dirty="0" err="1">
                <a:solidFill>
                  <a:srgbClr val="FF0000"/>
                </a:solidFill>
              </a:rPr>
              <a:t>언어란</a:t>
            </a:r>
            <a:r>
              <a:rPr lang="en-US" altLang="ko-KR" dirty="0">
                <a:solidFill>
                  <a:srgbClr val="FF0000"/>
                </a:solidFill>
              </a:rPr>
              <a:t>?</a:t>
            </a:r>
          </a:p>
          <a:p>
            <a:pPr algn="l"/>
            <a:r>
              <a:rPr lang="en-US" altLang="ko-KR" dirty="0"/>
              <a:t>02 </a:t>
            </a:r>
            <a:r>
              <a:rPr lang="ko-KR" altLang="en-US" dirty="0" err="1"/>
              <a:t>파이썬이란</a:t>
            </a:r>
            <a:r>
              <a:rPr lang="en-US" altLang="ko-KR" dirty="0"/>
              <a:t>?</a:t>
            </a:r>
          </a:p>
          <a:p>
            <a:pPr algn="l"/>
            <a:r>
              <a:rPr lang="en-US" altLang="ko-KR" dirty="0"/>
              <a:t>03 </a:t>
            </a:r>
            <a:r>
              <a:rPr lang="ko-KR" altLang="en-US" dirty="0"/>
              <a:t>파이썬 설치하고 실행하기</a:t>
            </a:r>
            <a:endParaRPr lang="en-US" altLang="ko-KR" dirty="0"/>
          </a:p>
          <a:p>
            <a:pPr algn="l"/>
            <a:r>
              <a:rPr lang="en-US" altLang="ko-KR" dirty="0"/>
              <a:t>04 </a:t>
            </a:r>
            <a:r>
              <a:rPr lang="ko-KR" altLang="en-US" dirty="0"/>
              <a:t>파이썬 </a:t>
            </a:r>
            <a:r>
              <a:rPr lang="en-US" altLang="ko-KR" dirty="0"/>
              <a:t>IDLE </a:t>
            </a:r>
            <a:r>
              <a:rPr lang="ko-KR" altLang="en-US" dirty="0"/>
              <a:t>활용하기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398A01B-5B42-49BD-894C-8E0A5231891C}"/>
              </a:ext>
            </a:extLst>
          </p:cNvPr>
          <p:cNvCxnSpPr>
            <a:cxnSpLocks/>
          </p:cNvCxnSpPr>
          <p:nvPr/>
        </p:nvCxnSpPr>
        <p:spPr>
          <a:xfrm>
            <a:off x="2679405" y="2098158"/>
            <a:ext cx="0" cy="178627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107B98A-BEEE-491D-84E7-AC0C4864DF9B}"/>
              </a:ext>
            </a:extLst>
          </p:cNvPr>
          <p:cNvCxnSpPr/>
          <p:nvPr/>
        </p:nvCxnSpPr>
        <p:spPr>
          <a:xfrm>
            <a:off x="1864242" y="3537104"/>
            <a:ext cx="949841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1419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1B0441-FF05-4018-A2B9-9231D26F66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파이썬 시작하기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81101B7-D23E-4BAE-A78E-5B9D70922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3793421"/>
            <a:ext cx="4572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altLang="ko-KR" dirty="0"/>
              <a:t>01 </a:t>
            </a:r>
            <a:r>
              <a:rPr lang="ko-KR" altLang="en-US" dirty="0"/>
              <a:t>프로그래밍 </a:t>
            </a:r>
            <a:r>
              <a:rPr lang="ko-KR" altLang="en-US" dirty="0" err="1"/>
              <a:t>언어란</a:t>
            </a:r>
            <a:r>
              <a:rPr lang="en-US" altLang="ko-KR" dirty="0"/>
              <a:t>?</a:t>
            </a:r>
          </a:p>
          <a:p>
            <a:pPr algn="l"/>
            <a:r>
              <a:rPr lang="en-US" altLang="ko-KR" dirty="0">
                <a:solidFill>
                  <a:srgbClr val="FF0000"/>
                </a:solidFill>
              </a:rPr>
              <a:t>02 </a:t>
            </a:r>
            <a:r>
              <a:rPr lang="ko-KR" altLang="en-US" dirty="0" err="1">
                <a:solidFill>
                  <a:srgbClr val="FF0000"/>
                </a:solidFill>
              </a:rPr>
              <a:t>파이썬이란</a:t>
            </a:r>
            <a:r>
              <a:rPr lang="en-US" altLang="ko-KR" dirty="0">
                <a:solidFill>
                  <a:srgbClr val="FF0000"/>
                </a:solidFill>
              </a:rPr>
              <a:t>?</a:t>
            </a:r>
          </a:p>
          <a:p>
            <a:pPr algn="l"/>
            <a:r>
              <a:rPr lang="en-US" altLang="ko-KR" dirty="0"/>
              <a:t>03 </a:t>
            </a:r>
            <a:r>
              <a:rPr lang="ko-KR" altLang="en-US" dirty="0"/>
              <a:t>파이썬 설치하고 실행하기</a:t>
            </a:r>
            <a:endParaRPr lang="en-US" altLang="ko-KR" dirty="0"/>
          </a:p>
          <a:p>
            <a:pPr algn="l"/>
            <a:r>
              <a:rPr lang="en-US" altLang="ko-KR" dirty="0"/>
              <a:t>04 </a:t>
            </a:r>
            <a:r>
              <a:rPr lang="ko-KR" altLang="en-US" dirty="0"/>
              <a:t>파이썬 </a:t>
            </a:r>
            <a:r>
              <a:rPr lang="en-US" altLang="ko-KR" dirty="0"/>
              <a:t>IDLE </a:t>
            </a:r>
            <a:r>
              <a:rPr lang="ko-KR" altLang="en-US" dirty="0"/>
              <a:t>활용하기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398A01B-5B42-49BD-894C-8E0A5231891C}"/>
              </a:ext>
            </a:extLst>
          </p:cNvPr>
          <p:cNvCxnSpPr>
            <a:cxnSpLocks/>
          </p:cNvCxnSpPr>
          <p:nvPr/>
        </p:nvCxnSpPr>
        <p:spPr>
          <a:xfrm>
            <a:off x="2679405" y="2098158"/>
            <a:ext cx="0" cy="178627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107B98A-BEEE-491D-84E7-AC0C4864DF9B}"/>
              </a:ext>
            </a:extLst>
          </p:cNvPr>
          <p:cNvCxnSpPr/>
          <p:nvPr/>
        </p:nvCxnSpPr>
        <p:spPr>
          <a:xfrm>
            <a:off x="1864242" y="3537104"/>
            <a:ext cx="949841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0098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989AF8-DE8B-4EB6-9D01-0B17843F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90DDD5-B3C4-4C72-880D-7D5DDDE16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프로그래밍 언어에 대해 이해합니다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파이썬 언어의 개념과 특징을 이해합니다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파이썬을</a:t>
            </a:r>
            <a:r>
              <a:rPr lang="ko-KR" altLang="en-US" dirty="0"/>
              <a:t> 설치하고 </a:t>
            </a:r>
            <a:r>
              <a:rPr lang="en-US" altLang="ko-KR" dirty="0"/>
              <a:t>IDLE </a:t>
            </a:r>
            <a:r>
              <a:rPr lang="ko-KR" altLang="en-US" dirty="0"/>
              <a:t>활용법을 실습합니다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파이썬으로</a:t>
            </a:r>
            <a:r>
              <a:rPr lang="ko-KR" altLang="en-US" dirty="0"/>
              <a:t> 프로그램을 작성하는 방법을 학습합니다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5B4C1A4-BB04-4631-8726-09A3E45C73B1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E563569-FF3F-42C5-82EB-88BA7945485B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799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</a:t>
            </a:r>
            <a:r>
              <a:rPr lang="en-US" altLang="ko-KR" dirty="0"/>
              <a:t>(Python)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96470F-1C66-4314-9373-71C5DD5CE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파이썬이란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 err="1"/>
              <a:t>파이썬은</a:t>
            </a:r>
            <a:r>
              <a:rPr lang="ko-KR" altLang="en-US" dirty="0"/>
              <a:t> 귀도 반 </a:t>
            </a:r>
            <a:r>
              <a:rPr lang="ko-KR" altLang="en-US" dirty="0" err="1"/>
              <a:t>로섬</a:t>
            </a:r>
            <a:r>
              <a:rPr lang="en-US" altLang="ko-KR" dirty="0"/>
              <a:t>(Guido van Rossum)</a:t>
            </a:r>
            <a:r>
              <a:rPr lang="ko-KR" altLang="en-US" dirty="0"/>
              <a:t>이라는 프로그래머가 만든 언어</a:t>
            </a:r>
            <a:r>
              <a:rPr lang="en-US" altLang="ko-KR" dirty="0"/>
              <a:t>, 1991</a:t>
            </a:r>
            <a:r>
              <a:rPr lang="ko-KR" altLang="en-US" dirty="0"/>
              <a:t>년도에 공식적으로 발표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파이썬</a:t>
            </a:r>
            <a:r>
              <a:rPr lang="en-US" altLang="ko-KR" dirty="0"/>
              <a:t>(Python)</a:t>
            </a:r>
            <a:r>
              <a:rPr lang="ko-KR" altLang="en-US" dirty="0"/>
              <a:t>의 사전적인 의미는 비단뱀으로</a:t>
            </a:r>
            <a:r>
              <a:rPr lang="en-US" altLang="ko-KR" dirty="0"/>
              <a:t>, </a:t>
            </a:r>
            <a:r>
              <a:rPr lang="ko-KR" altLang="en-US" dirty="0" err="1"/>
              <a:t>파이썬의</a:t>
            </a:r>
            <a:r>
              <a:rPr lang="ko-KR" altLang="en-US" dirty="0"/>
              <a:t> 로고를 보면 파란색과 노란색 비단뱀 두 마리가 서로 얽혀 있음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F7549A45-FEA4-4170-82E9-A50939A0B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018" y="3834151"/>
            <a:ext cx="5791880" cy="27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00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파이썬의</a:t>
            </a:r>
            <a:r>
              <a:rPr lang="ko-KR" altLang="en-US" dirty="0"/>
              <a:t>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96470F-1C66-4314-9373-71C5DD5CE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err="1"/>
              <a:t>파이썬의</a:t>
            </a:r>
            <a:r>
              <a:rPr lang="ko-KR" altLang="en-US" dirty="0"/>
              <a:t> 장점</a:t>
            </a:r>
            <a:endParaRPr lang="en-US" altLang="ko-KR" dirty="0"/>
          </a:p>
          <a:p>
            <a:pPr lvl="1"/>
            <a:r>
              <a:rPr lang="ko-KR" altLang="en-US" dirty="0"/>
              <a:t>무료 오픈 소스와 강력한 기능 제공</a:t>
            </a:r>
            <a:endParaRPr lang="en-US" altLang="ko-KR" dirty="0"/>
          </a:p>
          <a:p>
            <a:pPr lvl="1"/>
            <a:r>
              <a:rPr lang="ko-KR" altLang="en-US" dirty="0"/>
              <a:t>사용의 용이성</a:t>
            </a:r>
            <a:endParaRPr lang="en-US" altLang="ko-KR" dirty="0"/>
          </a:p>
          <a:p>
            <a:pPr lvl="1"/>
            <a:r>
              <a:rPr lang="ko-KR" altLang="en-US" dirty="0"/>
              <a:t>다양하고 강력한 외부 라이브러리 제공</a:t>
            </a:r>
            <a:endParaRPr lang="en-US" altLang="ko-KR" dirty="0"/>
          </a:p>
          <a:p>
            <a:pPr lvl="1"/>
            <a:r>
              <a:rPr lang="ko-KR" altLang="en-US" dirty="0"/>
              <a:t>강력한 웹 개발 환경 제공</a:t>
            </a:r>
            <a:endParaRPr lang="en-US" altLang="ko-KR" dirty="0"/>
          </a:p>
          <a:p>
            <a:r>
              <a:rPr lang="ko-KR" altLang="en-US" dirty="0" err="1"/>
              <a:t>파이썬의</a:t>
            </a:r>
            <a:r>
              <a:rPr lang="ko-KR" altLang="en-US" dirty="0"/>
              <a:t> 단점</a:t>
            </a:r>
            <a:endParaRPr lang="en-US" altLang="ko-KR" dirty="0"/>
          </a:p>
          <a:p>
            <a:pPr lvl="1"/>
            <a:r>
              <a:rPr lang="ko-KR" altLang="en-US" dirty="0"/>
              <a:t>다른 언어에 비해 실행 속도가 느림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모바일 컴퓨팅 분야에 지원이 약함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하드웨어 제어 등과 관련된 부분도 사용하기가 쉽지 않음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>
              <a:buFont typeface="Wingdings" panose="05000000000000000000" pitchFamily="2" charset="2"/>
              <a:buChar char="v"/>
            </a:pPr>
            <a:r>
              <a:rPr lang="ko-KR" altLang="en-US" dirty="0"/>
              <a:t>구글 검색을 통해서 </a:t>
            </a:r>
            <a:r>
              <a:rPr lang="ko-KR" altLang="en-US" dirty="0" err="1"/>
              <a:t>파이썬의</a:t>
            </a:r>
            <a:r>
              <a:rPr lang="ko-KR" altLang="en-US" dirty="0"/>
              <a:t> 역사와 특징을 조사하고 파워포인트로 </a:t>
            </a:r>
            <a:r>
              <a:rPr lang="ko-KR" altLang="en-US" dirty="0" err="1"/>
              <a:t>작성하시오</a:t>
            </a:r>
            <a:r>
              <a:rPr lang="en-US" altLang="ko-KR" dirty="0"/>
              <a:t>.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5065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1B0441-FF05-4018-A2B9-9231D26F66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파이썬 시작하기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81101B7-D23E-4BAE-A78E-5B9D70922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3793421"/>
            <a:ext cx="4572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altLang="ko-KR" dirty="0"/>
              <a:t>01 </a:t>
            </a:r>
            <a:r>
              <a:rPr lang="ko-KR" altLang="en-US" dirty="0"/>
              <a:t>프로그래밍 </a:t>
            </a:r>
            <a:r>
              <a:rPr lang="ko-KR" altLang="en-US" dirty="0" err="1"/>
              <a:t>언어란</a:t>
            </a:r>
            <a:r>
              <a:rPr lang="en-US" altLang="ko-KR" dirty="0"/>
              <a:t>?</a:t>
            </a:r>
          </a:p>
          <a:p>
            <a:pPr algn="l"/>
            <a:r>
              <a:rPr lang="en-US" altLang="ko-KR" dirty="0"/>
              <a:t>02 </a:t>
            </a:r>
            <a:r>
              <a:rPr lang="ko-KR" altLang="en-US" dirty="0" err="1"/>
              <a:t>파이썬이란</a:t>
            </a:r>
            <a:r>
              <a:rPr lang="en-US" altLang="ko-KR" dirty="0"/>
              <a:t>?</a:t>
            </a:r>
          </a:p>
          <a:p>
            <a:pPr algn="l"/>
            <a:r>
              <a:rPr lang="en-US" altLang="ko-KR" dirty="0">
                <a:solidFill>
                  <a:srgbClr val="FF0000"/>
                </a:solidFill>
              </a:rPr>
              <a:t>03 </a:t>
            </a:r>
            <a:r>
              <a:rPr lang="ko-KR" altLang="en-US" dirty="0">
                <a:solidFill>
                  <a:srgbClr val="FF0000"/>
                </a:solidFill>
              </a:rPr>
              <a:t>파이썬 설치하고 실행하기</a:t>
            </a:r>
            <a:endParaRPr lang="en-US" altLang="ko-KR" dirty="0">
              <a:solidFill>
                <a:srgbClr val="FF0000"/>
              </a:solidFill>
            </a:endParaRPr>
          </a:p>
          <a:p>
            <a:pPr algn="l"/>
            <a:r>
              <a:rPr lang="en-US" altLang="ko-KR" dirty="0"/>
              <a:t>04 </a:t>
            </a:r>
            <a:r>
              <a:rPr lang="ko-KR" altLang="en-US" dirty="0"/>
              <a:t>파이썬 </a:t>
            </a:r>
            <a:r>
              <a:rPr lang="en-US" altLang="ko-KR" dirty="0"/>
              <a:t>IDLE </a:t>
            </a:r>
            <a:r>
              <a:rPr lang="ko-KR" altLang="en-US" dirty="0"/>
              <a:t>활용하기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398A01B-5B42-49BD-894C-8E0A5231891C}"/>
              </a:ext>
            </a:extLst>
          </p:cNvPr>
          <p:cNvCxnSpPr>
            <a:cxnSpLocks/>
          </p:cNvCxnSpPr>
          <p:nvPr/>
        </p:nvCxnSpPr>
        <p:spPr>
          <a:xfrm>
            <a:off x="2679405" y="2098158"/>
            <a:ext cx="0" cy="178627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107B98A-BEEE-491D-84E7-AC0C4864DF9B}"/>
              </a:ext>
            </a:extLst>
          </p:cNvPr>
          <p:cNvCxnSpPr/>
          <p:nvPr/>
        </p:nvCxnSpPr>
        <p:spPr>
          <a:xfrm>
            <a:off x="1864242" y="3537104"/>
            <a:ext cx="949841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964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989AF8-DE8B-4EB6-9D01-0B17843F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90DDD5-B3C4-4C72-880D-7D5DDDE16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프로그래밍 언어에 대해 이해합니다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파이썬 언어의 개념과 특징을 이해합니다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>
                <a:solidFill>
                  <a:srgbClr val="FF0000"/>
                </a:solidFill>
              </a:rPr>
              <a:t>파이썬을</a:t>
            </a:r>
            <a:r>
              <a:rPr lang="ko-KR" altLang="en-US" dirty="0">
                <a:solidFill>
                  <a:srgbClr val="FF0000"/>
                </a:solidFill>
              </a:rPr>
              <a:t> 설치하고 </a:t>
            </a:r>
            <a:r>
              <a:rPr lang="en-US" altLang="ko-KR" dirty="0">
                <a:solidFill>
                  <a:srgbClr val="FF0000"/>
                </a:solidFill>
              </a:rPr>
              <a:t>IDLE </a:t>
            </a:r>
            <a:r>
              <a:rPr lang="ko-KR" altLang="en-US" dirty="0">
                <a:solidFill>
                  <a:srgbClr val="FF0000"/>
                </a:solidFill>
              </a:rPr>
              <a:t>활용법을 실습합니다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파이썬으로</a:t>
            </a:r>
            <a:r>
              <a:rPr lang="ko-KR" altLang="en-US" dirty="0"/>
              <a:t> 프로그램을 작성하는 방법을 학습합니다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5B4C1A4-BB04-4631-8726-09A3E45C73B1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E563569-FF3F-42C5-82EB-88BA7945485B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600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96470F-1C66-4314-9373-71C5DD5CE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컴퓨터의 운영체제 및 </a:t>
            </a:r>
            <a:r>
              <a:rPr lang="en-US" altLang="ko-KR" dirty="0"/>
              <a:t>64bit/32bit </a:t>
            </a:r>
            <a:r>
              <a:rPr lang="ko-KR" altLang="en-US" dirty="0"/>
              <a:t>확인하기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4FC2A717-7727-4D2E-BF53-483F9BF3F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396" y="2378868"/>
            <a:ext cx="10125075" cy="221455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1572D03-F0D4-4C00-B805-C19925479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96" y="4805363"/>
            <a:ext cx="48387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788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96470F-1C66-4314-9373-71C5DD5CE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파이썬 홈페이지</a:t>
            </a:r>
            <a:r>
              <a:rPr lang="en-US" altLang="ko-KR" dirty="0"/>
              <a:t>(</a:t>
            </a:r>
            <a:r>
              <a:rPr lang="en-US" altLang="ko-KR" dirty="0">
                <a:hlinkClick r:id="rId2"/>
              </a:rPr>
              <a:t>https://www.python.org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F612B2C4-497A-4DF5-8048-C3B7CEBB9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269" y="2753771"/>
            <a:ext cx="10533128" cy="3739101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1DF2F1D-F224-407C-92AD-A4C29EBBD229}"/>
              </a:ext>
            </a:extLst>
          </p:cNvPr>
          <p:cNvSpPr/>
          <p:nvPr/>
        </p:nvSpPr>
        <p:spPr>
          <a:xfrm>
            <a:off x="3986213" y="4021931"/>
            <a:ext cx="1285875" cy="46434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03BDC76-81EA-4667-8122-FA7366FA589A}"/>
              </a:ext>
            </a:extLst>
          </p:cNvPr>
          <p:cNvSpPr/>
          <p:nvPr/>
        </p:nvSpPr>
        <p:spPr>
          <a:xfrm>
            <a:off x="6838950" y="5217318"/>
            <a:ext cx="1454944" cy="626270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0868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96470F-1C66-4314-9373-71C5DD5CE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다운로드가 완료되면 설치 파일 실행</a:t>
            </a:r>
            <a:endParaRPr lang="en-US" altLang="ko-KR" dirty="0"/>
          </a:p>
          <a:p>
            <a:pPr lvl="1"/>
            <a:r>
              <a:rPr lang="ko-KR" altLang="en-US" dirty="0"/>
              <a:t>제일 아래의 </a:t>
            </a:r>
            <a:r>
              <a:rPr lang="en-US" altLang="ko-KR" dirty="0"/>
              <a:t>&lt;Add Python 3.10 to PATH&gt;</a:t>
            </a:r>
            <a:r>
              <a:rPr lang="ko-KR" altLang="en-US" dirty="0"/>
              <a:t>를 선택</a:t>
            </a:r>
            <a:endParaRPr lang="en-US" altLang="ko-KR" dirty="0"/>
          </a:p>
          <a:p>
            <a:pPr lvl="1"/>
            <a:r>
              <a:rPr lang="en-US" altLang="ko-KR" dirty="0"/>
              <a:t>[Install Now]</a:t>
            </a:r>
            <a:r>
              <a:rPr lang="ko-KR" altLang="en-US" dirty="0"/>
              <a:t>를 클릭하여 설치를 시작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202093C-D7FD-43D2-B8DE-72FDABFC0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063" y="3126462"/>
            <a:ext cx="5857874" cy="359580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F9B4F9F-2B35-4855-9A4E-72C47BF8DFD1}"/>
              </a:ext>
            </a:extLst>
          </p:cNvPr>
          <p:cNvSpPr/>
          <p:nvPr/>
        </p:nvSpPr>
        <p:spPr>
          <a:xfrm>
            <a:off x="4774067" y="4275024"/>
            <a:ext cx="3565751" cy="435769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56F303-5237-4294-B595-157A7D4B6C6B}"/>
              </a:ext>
            </a:extLst>
          </p:cNvPr>
          <p:cNvSpPr/>
          <p:nvPr/>
        </p:nvSpPr>
        <p:spPr>
          <a:xfrm>
            <a:off x="4722361" y="6408965"/>
            <a:ext cx="1735590" cy="21635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2878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설치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7F9F2A1D-E91D-4564-8ACE-0079B6EFCA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75632"/>
            <a:ext cx="5091113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5E5D5E26-0390-4017-9DA5-9A5F74C74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1875632"/>
            <a:ext cx="5257800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3064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989AF8-DE8B-4EB6-9D01-0B17843F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90DDD5-B3C4-4C72-880D-7D5DDDE16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FF0000"/>
                </a:solidFill>
              </a:rPr>
              <a:t>프로그래밍 언어에 대해 이해합니다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파이썬 언어의 개념과 특징을 이해합니다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파이썬을</a:t>
            </a:r>
            <a:r>
              <a:rPr lang="ko-KR" altLang="en-US" dirty="0"/>
              <a:t> 설치하고 </a:t>
            </a:r>
            <a:r>
              <a:rPr lang="en-US" altLang="ko-KR" dirty="0"/>
              <a:t>IDLE </a:t>
            </a:r>
            <a:r>
              <a:rPr lang="ko-KR" altLang="en-US" dirty="0"/>
              <a:t>활용법을 실습합니다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파이썬으로</a:t>
            </a:r>
            <a:r>
              <a:rPr lang="ko-KR" altLang="en-US" dirty="0"/>
              <a:t> 프로그램을 작성하는 방법을 학습합니다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5B4C1A4-BB04-4631-8726-09A3E45C73B1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E563569-FF3F-42C5-82EB-88BA7945485B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2816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실행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>
            <a:extLst>
              <a:ext uri="{FF2B5EF4-FFF2-40B4-BE49-F238E27FC236}">
                <a16:creationId xmlns:a16="http://schemas.microsoft.com/office/drawing/2014/main" id="{953D58C8-E2A7-476F-8D1C-E304AFDD64C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69"/>
          <a:stretch/>
        </p:blipFill>
        <p:spPr bwMode="auto">
          <a:xfrm>
            <a:off x="2761488" y="1782763"/>
            <a:ext cx="6669023" cy="4795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9829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실행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672C6C-01A1-4878-BC88-053AEB749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‘Hello, world!’ </a:t>
            </a:r>
            <a:r>
              <a:rPr lang="ko-KR" altLang="en-US" dirty="0"/>
              <a:t>라는 글자를 출력하는 프로그램 작성하기</a:t>
            </a:r>
            <a:endParaRPr lang="en-US" altLang="ko-KR" dirty="0"/>
          </a:p>
          <a:p>
            <a:r>
              <a:rPr lang="ko-KR" altLang="en-US" dirty="0"/>
              <a:t>파이썬 셸</a:t>
            </a:r>
            <a:r>
              <a:rPr lang="en-US" altLang="ko-KR" dirty="0"/>
              <a:t>(Python Shell)</a:t>
            </a:r>
          </a:p>
          <a:p>
            <a:pPr lvl="1"/>
            <a:r>
              <a:rPr lang="ko-KR" altLang="en-US" dirty="0" err="1"/>
              <a:t>파이썬의</a:t>
            </a:r>
            <a:r>
              <a:rPr lang="ko-KR" altLang="en-US" dirty="0"/>
              <a:t> </a:t>
            </a:r>
            <a:r>
              <a:rPr lang="en-US" altLang="ko-KR" dirty="0"/>
              <a:t>IDLE </a:t>
            </a:r>
            <a:r>
              <a:rPr lang="ko-KR" altLang="en-US" dirty="0"/>
              <a:t>위쪽에는 </a:t>
            </a:r>
            <a:r>
              <a:rPr lang="ko-KR" altLang="en-US" dirty="0" err="1"/>
              <a:t>파이썬의</a:t>
            </a:r>
            <a:r>
              <a:rPr lang="ko-KR" altLang="en-US" dirty="0"/>
              <a:t> 버전 등의 정보가 두세 줄 출력되고 프롬프트</a:t>
            </a:r>
            <a:r>
              <a:rPr lang="en-US" altLang="ko-KR" dirty="0"/>
              <a:t>(Prompt)</a:t>
            </a:r>
            <a:r>
              <a:rPr lang="ko-KR" altLang="en-US" dirty="0"/>
              <a:t>의 </a:t>
            </a:r>
            <a:r>
              <a:rPr lang="en-US" altLang="ko-KR" dirty="0">
                <a:solidFill>
                  <a:srgbClr val="FF0000"/>
                </a:solidFill>
              </a:rPr>
              <a:t>&gt;&gt;&gt;</a:t>
            </a:r>
            <a:r>
              <a:rPr lang="en-US" altLang="ko-KR" dirty="0"/>
              <a:t> </a:t>
            </a:r>
            <a:r>
              <a:rPr lang="ko-KR" altLang="en-US" dirty="0"/>
              <a:t>옆에 커서가 깜박임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파이썬 셸은 한번에 하나의 명령이 실행되고 실행 결과가 바로 나타나는 대화형 모드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91B19D26-6723-4358-B703-6AFE28265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392" y="4367846"/>
            <a:ext cx="7938407" cy="212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202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실행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672C6C-01A1-4878-BC88-053AEB749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다른 언어와 비교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0DBC30B3-0BA4-465C-89F1-1BAD2182C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008" y="2719388"/>
            <a:ext cx="106299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252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1B0441-FF05-4018-A2B9-9231D26F66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파이썬 시작하기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81101B7-D23E-4BAE-A78E-5B9D70922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3793421"/>
            <a:ext cx="4572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altLang="ko-KR" dirty="0"/>
              <a:t>01 </a:t>
            </a:r>
            <a:r>
              <a:rPr lang="ko-KR" altLang="en-US" dirty="0"/>
              <a:t>프로그래밍 </a:t>
            </a:r>
            <a:r>
              <a:rPr lang="ko-KR" altLang="en-US" dirty="0" err="1"/>
              <a:t>언어란</a:t>
            </a:r>
            <a:r>
              <a:rPr lang="en-US" altLang="ko-KR" dirty="0"/>
              <a:t>?</a:t>
            </a:r>
          </a:p>
          <a:p>
            <a:pPr algn="l"/>
            <a:r>
              <a:rPr lang="en-US" altLang="ko-KR" dirty="0"/>
              <a:t>02 </a:t>
            </a:r>
            <a:r>
              <a:rPr lang="ko-KR" altLang="en-US" dirty="0" err="1"/>
              <a:t>파이썬이란</a:t>
            </a:r>
            <a:r>
              <a:rPr lang="en-US" altLang="ko-KR" dirty="0"/>
              <a:t>?</a:t>
            </a:r>
          </a:p>
          <a:p>
            <a:pPr algn="l"/>
            <a:r>
              <a:rPr lang="en-US" altLang="ko-KR" dirty="0"/>
              <a:t>03 </a:t>
            </a:r>
            <a:r>
              <a:rPr lang="ko-KR" altLang="en-US" dirty="0"/>
              <a:t>파이썬 설치하고 실행하기</a:t>
            </a:r>
            <a:endParaRPr lang="en-US" altLang="ko-KR" dirty="0"/>
          </a:p>
          <a:p>
            <a:pPr algn="l"/>
            <a:r>
              <a:rPr lang="en-US" altLang="ko-KR" dirty="0">
                <a:solidFill>
                  <a:srgbClr val="FF0000"/>
                </a:solidFill>
              </a:rPr>
              <a:t>04 </a:t>
            </a:r>
            <a:r>
              <a:rPr lang="ko-KR" altLang="en-US" dirty="0">
                <a:solidFill>
                  <a:srgbClr val="FF0000"/>
                </a:solidFill>
              </a:rPr>
              <a:t>파이썬 </a:t>
            </a:r>
            <a:r>
              <a:rPr lang="en-US" altLang="ko-KR" dirty="0">
                <a:solidFill>
                  <a:srgbClr val="FF0000"/>
                </a:solidFill>
              </a:rPr>
              <a:t>IDLE </a:t>
            </a:r>
            <a:r>
              <a:rPr lang="ko-KR" altLang="en-US" dirty="0">
                <a:solidFill>
                  <a:srgbClr val="FF0000"/>
                </a:solidFill>
              </a:rPr>
              <a:t>활용하기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398A01B-5B42-49BD-894C-8E0A5231891C}"/>
              </a:ext>
            </a:extLst>
          </p:cNvPr>
          <p:cNvCxnSpPr>
            <a:cxnSpLocks/>
          </p:cNvCxnSpPr>
          <p:nvPr/>
        </p:nvCxnSpPr>
        <p:spPr>
          <a:xfrm>
            <a:off x="2679405" y="2098158"/>
            <a:ext cx="0" cy="178627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107B98A-BEEE-491D-84E7-AC0C4864DF9B}"/>
              </a:ext>
            </a:extLst>
          </p:cNvPr>
          <p:cNvCxnSpPr/>
          <p:nvPr/>
        </p:nvCxnSpPr>
        <p:spPr>
          <a:xfrm>
            <a:off x="1864242" y="3537104"/>
            <a:ext cx="949841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22029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989AF8-DE8B-4EB6-9D01-0B17843F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90DDD5-B3C4-4C72-880D-7D5DDDE16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프로그래밍 언어에 대해 이해합니다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파이썬 언어의 개념과 특징을 이해합니다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파이썬을</a:t>
            </a:r>
            <a:r>
              <a:rPr lang="ko-KR" altLang="en-US" dirty="0"/>
              <a:t> 설치하고 </a:t>
            </a:r>
            <a:r>
              <a:rPr lang="en-US" altLang="ko-KR" dirty="0"/>
              <a:t>IDLE </a:t>
            </a:r>
            <a:r>
              <a:rPr lang="ko-KR" altLang="en-US" dirty="0"/>
              <a:t>활용법을 실습합니다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>
                <a:solidFill>
                  <a:srgbClr val="FF0000"/>
                </a:solidFill>
              </a:rPr>
              <a:t>파이썬으로</a:t>
            </a:r>
            <a:r>
              <a:rPr lang="ko-KR" altLang="en-US" dirty="0">
                <a:solidFill>
                  <a:srgbClr val="FF0000"/>
                </a:solidFill>
              </a:rPr>
              <a:t> 프로그램을 작성하는 방법을 학습합니다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5B4C1A4-BB04-4631-8726-09A3E45C73B1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E563569-FF3F-42C5-82EB-88BA7945485B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3200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</a:t>
            </a:r>
            <a:r>
              <a:rPr lang="en-US" altLang="ko-KR" dirty="0"/>
              <a:t>IDLE</a:t>
            </a:r>
            <a:r>
              <a:rPr lang="ko-KR" altLang="en-US" dirty="0"/>
              <a:t>이란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672C6C-01A1-4878-BC88-053AEB749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IDLE(Integrated</a:t>
            </a:r>
            <a:r>
              <a:rPr lang="ko-KR" altLang="en-US" dirty="0"/>
              <a:t> </a:t>
            </a:r>
            <a:r>
              <a:rPr lang="en-US" altLang="ko-KR" dirty="0"/>
              <a:t>Development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Learning</a:t>
            </a:r>
            <a:r>
              <a:rPr lang="ko-KR" altLang="en-US" dirty="0"/>
              <a:t> </a:t>
            </a:r>
            <a:r>
              <a:rPr lang="en-US" altLang="ko-KR" dirty="0"/>
              <a:t>Environment)</a:t>
            </a:r>
          </a:p>
          <a:p>
            <a:pPr lvl="1"/>
            <a:r>
              <a:rPr lang="ko-KR" altLang="en-US" dirty="0" err="1"/>
              <a:t>파이썬의</a:t>
            </a:r>
            <a:r>
              <a:rPr lang="ko-KR" altLang="en-US" dirty="0"/>
              <a:t> 통합 개발 환경</a:t>
            </a:r>
            <a:endParaRPr lang="en-US" altLang="ko-KR" dirty="0"/>
          </a:p>
          <a:p>
            <a:pPr marL="457200" lvl="1" indent="0">
              <a:buNone/>
            </a:pPr>
            <a:endParaRPr lang="ko-KR" alt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36988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셸 활용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4C289DD1-5368-45D8-9D59-01CCFA6517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2070984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2A8655B8-C0D4-4187-947D-A522C4280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222" y="3892910"/>
            <a:ext cx="10370290" cy="201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268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셸 활용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672C6C-01A1-4878-BC88-053AEB749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문법 오류와 문자열 출력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0697500A-0943-4AC4-B400-C53F45A69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577" y="2462407"/>
            <a:ext cx="10956424" cy="3300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545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셸 활용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672C6C-01A1-4878-BC88-053AEB749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문법 오류와 문자열 출력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3231D31-2C5B-4372-9715-927F66EAAC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5" b="19314"/>
          <a:stretch/>
        </p:blipFill>
        <p:spPr bwMode="auto">
          <a:xfrm>
            <a:off x="838200" y="2678298"/>
            <a:ext cx="10926789" cy="2092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52391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모드 활용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672C6C-01A1-4878-BC88-053AEB749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대화형 모드</a:t>
            </a:r>
            <a:endParaRPr lang="en-US" altLang="ko-KR" dirty="0"/>
          </a:p>
          <a:p>
            <a:pPr lvl="1"/>
            <a:r>
              <a:rPr lang="en-US" altLang="ko-KR" dirty="0"/>
              <a:t>IDLE</a:t>
            </a:r>
            <a:r>
              <a:rPr lang="ko-KR" altLang="en-US" dirty="0"/>
              <a:t>을 실행했을 때 나온 파이썬 셸은 한 줄을 입력하고 바로바로 결과를 보여주는 형태</a:t>
            </a:r>
            <a:endParaRPr lang="en-US" altLang="ko-KR" dirty="0"/>
          </a:p>
          <a:p>
            <a:pPr lvl="1"/>
            <a:r>
              <a:rPr lang="ko-KR" altLang="en-US" dirty="0"/>
              <a:t>대화형 모드는 한 </a:t>
            </a:r>
            <a:r>
              <a:rPr lang="ko-KR" altLang="en-US" dirty="0" err="1"/>
              <a:t>줄씩</a:t>
            </a:r>
            <a:r>
              <a:rPr lang="ko-KR" altLang="en-US" dirty="0"/>
              <a:t> 빠른 결과를 보기에는 편리하지만</a:t>
            </a:r>
            <a:r>
              <a:rPr lang="en-US" altLang="ko-KR" dirty="0"/>
              <a:t>, </a:t>
            </a:r>
            <a:r>
              <a:rPr lang="ko-KR" altLang="en-US" dirty="0"/>
              <a:t>수백 줄 이상의 긴 코드를 입력하는 프로그램을 작성할 때는 알맞지 않음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스크립트 모드</a:t>
            </a:r>
            <a:endParaRPr lang="en-US" altLang="ko-KR" dirty="0"/>
          </a:p>
          <a:p>
            <a:pPr lvl="1"/>
            <a:r>
              <a:rPr lang="ko-KR" altLang="en-US" dirty="0"/>
              <a:t>대화형 모드의 단점을 극복함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여러 줄의 코드를 한번에 입력한 후에 실행하는 방법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256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CDAC2-E80F-436A-AE8F-E359F0560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프로그래밍 </a:t>
            </a:r>
            <a:r>
              <a:rPr lang="ko-KR" altLang="en-US" dirty="0" err="1"/>
              <a:t>언어란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8EC817AC-1715-4B24-815D-29B0AEFA31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782621"/>
            <a:ext cx="10515600" cy="2437346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D15DC06-5BF8-4015-8CD9-C17701E7FE9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DA2BCA6-0911-488E-AC92-D5450E8975BC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94025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모드 활용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>
            <a:extLst>
              <a:ext uri="{FF2B5EF4-FFF2-40B4-BE49-F238E27FC236}">
                <a16:creationId xmlns:a16="http://schemas.microsoft.com/office/drawing/2014/main" id="{FC2CEFAC-6190-4CF2-B30A-8F8A1A246A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30"/>
          <a:stretch/>
        </p:blipFill>
        <p:spPr bwMode="auto">
          <a:xfrm>
            <a:off x="938800" y="1825625"/>
            <a:ext cx="10140326" cy="5097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69640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모드 활용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3">
            <a:extLst>
              <a:ext uri="{FF2B5EF4-FFF2-40B4-BE49-F238E27FC236}">
                <a16:creationId xmlns:a16="http://schemas.microsoft.com/office/drawing/2014/main" id="{88DA8D90-522D-43DF-BACE-34CFC948C2D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9" b="8171"/>
          <a:stretch/>
        </p:blipFill>
        <p:spPr bwMode="auto">
          <a:xfrm>
            <a:off x="1290845" y="2040433"/>
            <a:ext cx="10321018" cy="4425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681503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모드 활용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589081D0-4915-40EA-8E73-9F21B85BE3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6010"/>
            <a:ext cx="10515600" cy="4586176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809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모드 활용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>
            <a:extLst>
              <a:ext uri="{FF2B5EF4-FFF2-40B4-BE49-F238E27FC236}">
                <a16:creationId xmlns:a16="http://schemas.microsoft.com/office/drawing/2014/main" id="{9F4B8602-0003-4243-B796-0FD9A231462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51"/>
          <a:stretch/>
        </p:blipFill>
        <p:spPr bwMode="auto">
          <a:xfrm>
            <a:off x="838200" y="1839801"/>
            <a:ext cx="10962193" cy="47169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82182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형성평가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>
            <a:extLst>
              <a:ext uri="{FF2B5EF4-FFF2-40B4-BE49-F238E27FC236}">
                <a16:creationId xmlns:a16="http://schemas.microsoft.com/office/drawing/2014/main" id="{85BCFAD1-A768-479C-9070-984C5C5E911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160"/>
          <a:stretch/>
        </p:blipFill>
        <p:spPr bwMode="auto">
          <a:xfrm>
            <a:off x="673396" y="1653474"/>
            <a:ext cx="11113503" cy="495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69579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2CB5-550A-463E-AED2-36A196A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정리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F8FC7CA-90D4-4CAC-B923-1E5942AD9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8316" y="1825624"/>
            <a:ext cx="9980428" cy="4872887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00251A-8677-4E4F-A89D-EEB9C14A12BE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65B827D-3F9D-4B8A-8075-1C140C8C7A44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6412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프로그램</a:t>
            </a:r>
            <a:r>
              <a:rPr lang="en-US" altLang="ko-KR" dirty="0"/>
              <a:t>, </a:t>
            </a:r>
            <a:r>
              <a:rPr lang="ko-KR" altLang="en-US" dirty="0"/>
              <a:t>프로그래밍 언어</a:t>
            </a:r>
            <a:r>
              <a:rPr lang="en-US" altLang="ko-KR" dirty="0"/>
              <a:t>, </a:t>
            </a:r>
            <a:r>
              <a:rPr lang="ko-KR" altLang="en-US" dirty="0"/>
              <a:t>프로그래머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96470F-1C66-4314-9373-71C5DD5CE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프로그램</a:t>
            </a:r>
            <a:r>
              <a:rPr lang="en-US" altLang="ko-KR" dirty="0"/>
              <a:t>(Program)</a:t>
            </a:r>
          </a:p>
          <a:p>
            <a:pPr lvl="1"/>
            <a:r>
              <a:rPr lang="ko-KR" altLang="en-US" dirty="0"/>
              <a:t>컴퓨터와 스마트폰에 들어 있는 많은 소프트웨어</a:t>
            </a:r>
            <a:endParaRPr lang="en-US" altLang="ko-KR" dirty="0"/>
          </a:p>
          <a:p>
            <a:pPr lvl="1"/>
            <a:r>
              <a:rPr lang="ko-KR" altLang="en-US" dirty="0"/>
              <a:t>유튜브</a:t>
            </a:r>
            <a:r>
              <a:rPr lang="en-US" altLang="ko-KR" dirty="0"/>
              <a:t>, </a:t>
            </a:r>
            <a:r>
              <a:rPr lang="ko-KR" altLang="en-US" dirty="0"/>
              <a:t>메시지</a:t>
            </a:r>
            <a:r>
              <a:rPr lang="en-US" altLang="ko-KR" dirty="0"/>
              <a:t>, </a:t>
            </a:r>
            <a:r>
              <a:rPr lang="ko-KR" altLang="en-US" dirty="0"/>
              <a:t>전화</a:t>
            </a:r>
            <a:r>
              <a:rPr lang="en-US" altLang="ko-KR" dirty="0"/>
              <a:t>, </a:t>
            </a:r>
            <a:r>
              <a:rPr lang="ko-KR" altLang="en-US" dirty="0"/>
              <a:t>카카오톡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endParaRPr lang="en-US" altLang="ko-KR" dirty="0"/>
          </a:p>
          <a:p>
            <a:pPr lvl="1"/>
            <a:endParaRPr lang="en-US" altLang="ko-KR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altLang="ko-KR" dirty="0"/>
              <a:t> </a:t>
            </a:r>
            <a:r>
              <a:rPr lang="ko-KR" altLang="en-US" dirty="0"/>
              <a:t>프로그램</a:t>
            </a:r>
            <a:r>
              <a:rPr lang="en-US" altLang="ko-KR" dirty="0"/>
              <a:t>, </a:t>
            </a:r>
            <a:r>
              <a:rPr lang="ko-KR" altLang="en-US" dirty="0"/>
              <a:t>소프트웨어</a:t>
            </a:r>
            <a:r>
              <a:rPr lang="en-US" altLang="ko-KR" dirty="0"/>
              <a:t>(Software), </a:t>
            </a:r>
            <a:r>
              <a:rPr lang="ko-KR" altLang="en-US" dirty="0"/>
              <a:t>애플리케이션</a:t>
            </a:r>
            <a:r>
              <a:rPr lang="en-US" altLang="ko-KR" dirty="0"/>
              <a:t>(Application), </a:t>
            </a:r>
            <a:r>
              <a:rPr lang="ko-KR" altLang="en-US" dirty="0"/>
              <a:t>앱</a:t>
            </a:r>
            <a:r>
              <a:rPr lang="en-US" altLang="ko-KR" dirty="0"/>
              <a:t>(App), </a:t>
            </a:r>
            <a:r>
              <a:rPr lang="ko-KR" altLang="en-US" dirty="0"/>
              <a:t>응용 프로그램 모두 동일한 용어입니다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8451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프로그램</a:t>
            </a:r>
            <a:r>
              <a:rPr lang="en-US" altLang="ko-KR" dirty="0"/>
              <a:t>, </a:t>
            </a:r>
            <a:r>
              <a:rPr lang="ko-KR" altLang="en-US" dirty="0"/>
              <a:t>프로그래밍</a:t>
            </a:r>
            <a:r>
              <a:rPr lang="en-US" altLang="ko-KR" dirty="0"/>
              <a:t> </a:t>
            </a:r>
            <a:r>
              <a:rPr lang="ko-KR" altLang="en-US" dirty="0"/>
              <a:t>언어</a:t>
            </a:r>
            <a:r>
              <a:rPr lang="en-US" altLang="ko-KR" dirty="0"/>
              <a:t>, </a:t>
            </a:r>
            <a:r>
              <a:rPr lang="ko-KR" altLang="en-US" dirty="0"/>
              <a:t>프로그래머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96470F-1C66-4314-9373-71C5DD5CE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프로그래밍</a:t>
            </a:r>
            <a:r>
              <a:rPr lang="en-US" altLang="ko-KR" dirty="0"/>
              <a:t>(Programming)</a:t>
            </a:r>
          </a:p>
          <a:p>
            <a:pPr lvl="1"/>
            <a:r>
              <a:rPr lang="ko-KR" altLang="en-US" dirty="0"/>
              <a:t>프로그램을 만드는 작업</a:t>
            </a:r>
            <a:endParaRPr lang="en-US" altLang="ko-KR" dirty="0"/>
          </a:p>
          <a:p>
            <a:r>
              <a:rPr lang="ko-KR" altLang="en-US" dirty="0"/>
              <a:t>프로그래밍 언어</a:t>
            </a:r>
            <a:r>
              <a:rPr lang="en-US" altLang="ko-KR" dirty="0"/>
              <a:t>(Programming language)</a:t>
            </a:r>
          </a:p>
          <a:p>
            <a:pPr lvl="1"/>
            <a:r>
              <a:rPr lang="ko-KR" altLang="en-US" dirty="0"/>
              <a:t>사람이 이해하는 말을 언어라고 부르듯이 컴퓨터가 이해하는 언어를 의미</a:t>
            </a:r>
            <a:endParaRPr lang="en-US" altLang="ko-KR" dirty="0"/>
          </a:p>
          <a:p>
            <a:r>
              <a:rPr lang="ko-KR" altLang="en-US" dirty="0"/>
              <a:t>프로그래머</a:t>
            </a:r>
            <a:r>
              <a:rPr lang="en-US" altLang="ko-KR" dirty="0"/>
              <a:t>(Programmer)</a:t>
            </a:r>
          </a:p>
          <a:p>
            <a:pPr lvl="1"/>
            <a:r>
              <a:rPr lang="ko-KR" altLang="en-US" dirty="0"/>
              <a:t>프로그래밍 언어를 사용하여 소프트웨어나 앱을 만드는 직업을 가진 사람을 의미</a:t>
            </a:r>
            <a:endParaRPr lang="en-US" altLang="ko-KR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017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프로그래밍 언어의 종류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96470F-1C66-4314-9373-71C5DD5CE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악기와 프로그래밍 언어</a:t>
            </a:r>
            <a:endParaRPr lang="en-US" altLang="ko-KR" dirty="0"/>
          </a:p>
          <a:p>
            <a:pPr lvl="1"/>
            <a:r>
              <a:rPr lang="ko-KR" altLang="en-US" dirty="0"/>
              <a:t>악기의 종류가 다양하듯이 프로그래밍 언어의 종류도 다양함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C, C++, Java, C#, </a:t>
            </a:r>
            <a:r>
              <a:rPr lang="ko-KR" altLang="en-US" dirty="0"/>
              <a:t>파이썬 등</a:t>
            </a:r>
            <a:endParaRPr lang="en-US" altLang="ko-KR" dirty="0"/>
          </a:p>
          <a:p>
            <a:pPr lvl="1"/>
            <a:r>
              <a:rPr lang="ko-KR" altLang="en-US" dirty="0"/>
              <a:t>인기가 없는 언어까지 따지면 수백 가지 이상임</a:t>
            </a:r>
            <a:endParaRPr lang="en-US" altLang="ko-KR" dirty="0"/>
          </a:p>
          <a:p>
            <a:r>
              <a:rPr lang="en-US" altLang="ko-KR" sz="2400" dirty="0"/>
              <a:t>C</a:t>
            </a:r>
            <a:r>
              <a:rPr lang="ko-KR" altLang="en-US" sz="2400" dirty="0"/>
              <a:t>를 사용하면 </a:t>
            </a:r>
            <a:r>
              <a:rPr lang="en-US" altLang="ko-KR" sz="2400" dirty="0"/>
              <a:t>C</a:t>
            </a:r>
            <a:r>
              <a:rPr lang="ko-KR" altLang="en-US" sz="2400" dirty="0"/>
              <a:t>프로그래머</a:t>
            </a:r>
            <a:r>
              <a:rPr lang="en-US" altLang="ko-KR" sz="2400" dirty="0"/>
              <a:t>, </a:t>
            </a:r>
            <a:r>
              <a:rPr lang="ko-KR" altLang="en-US" sz="2400" dirty="0" err="1"/>
              <a:t>파이썬을</a:t>
            </a:r>
            <a:r>
              <a:rPr lang="ko-KR" altLang="en-US" sz="2400" dirty="0"/>
              <a:t> 사용하면 파이썬 프로그래머</a:t>
            </a:r>
            <a:endParaRPr lang="en-US" altLang="ko-KR" sz="2400" dirty="0"/>
          </a:p>
          <a:p>
            <a:pPr lvl="1"/>
            <a:r>
              <a:rPr lang="ko-KR" altLang="en-US" dirty="0"/>
              <a:t>여러 프로그래밍 언어를 다루는 프로그래머도 많음</a:t>
            </a:r>
            <a:r>
              <a:rPr lang="en-US" altLang="ko-KR" dirty="0"/>
              <a:t>.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D54C1828-AAB0-451C-BF39-CE6593D83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944" y="4616903"/>
            <a:ext cx="6764112" cy="187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45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프로그래밍 언어의 분류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96470F-1C66-4314-9373-71C5DD5CE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컴파일러</a:t>
            </a:r>
            <a:r>
              <a:rPr lang="en-US" altLang="ko-KR" dirty="0"/>
              <a:t>(Compiler) </a:t>
            </a:r>
            <a:r>
              <a:rPr lang="ko-KR" altLang="en-US" dirty="0"/>
              <a:t>언어</a:t>
            </a:r>
            <a:endParaRPr lang="en-US" altLang="ko-KR" dirty="0"/>
          </a:p>
          <a:p>
            <a:pPr lvl="1"/>
            <a:r>
              <a:rPr lang="ko-KR" altLang="en-US" dirty="0"/>
              <a:t>컴파일</a:t>
            </a:r>
            <a:r>
              <a:rPr lang="en-US" altLang="ko-KR" dirty="0"/>
              <a:t>(Compile) : </a:t>
            </a:r>
            <a:r>
              <a:rPr lang="ko-KR" altLang="en-US" dirty="0"/>
              <a:t>소스 코드를 기계어로 번역하는 과정</a:t>
            </a:r>
            <a:endParaRPr lang="en-US" altLang="ko-KR" dirty="0"/>
          </a:p>
          <a:p>
            <a:pPr lvl="1"/>
            <a:r>
              <a:rPr lang="ko-KR" altLang="en-US" dirty="0"/>
              <a:t>소스 코드를 실행 가능한 기계어로 일괄 번역한 후에</a:t>
            </a:r>
            <a:r>
              <a:rPr lang="en-US" altLang="ko-KR" dirty="0"/>
              <a:t>, </a:t>
            </a:r>
            <a:r>
              <a:rPr lang="ko-KR" altLang="en-US" dirty="0"/>
              <a:t>번역이 완료되 파일</a:t>
            </a:r>
            <a:r>
              <a:rPr lang="en-US" altLang="ko-KR" dirty="0"/>
              <a:t>(*.exe)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실행하는 언어를 의미함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스크립트</a:t>
            </a:r>
            <a:r>
              <a:rPr lang="en-US" altLang="ko-KR" dirty="0"/>
              <a:t>(Script) </a:t>
            </a:r>
            <a:r>
              <a:rPr lang="ko-KR" altLang="en-US" dirty="0"/>
              <a:t>언어</a:t>
            </a:r>
            <a:endParaRPr lang="en-US" altLang="ko-KR" dirty="0"/>
          </a:p>
          <a:p>
            <a:pPr lvl="1"/>
            <a:r>
              <a:rPr lang="ko-KR" altLang="en-US" dirty="0"/>
              <a:t>소스 코드를 한 </a:t>
            </a:r>
            <a:r>
              <a:rPr lang="ko-KR" altLang="en-US" dirty="0" err="1"/>
              <a:t>줄씩</a:t>
            </a:r>
            <a:r>
              <a:rPr lang="ko-KR" altLang="en-US" dirty="0"/>
              <a:t> 읽어서 실행하는 언어</a:t>
            </a:r>
            <a:endParaRPr lang="en-US" altLang="ko-KR" dirty="0"/>
          </a:p>
          <a:p>
            <a:pPr lvl="1"/>
            <a:r>
              <a:rPr lang="ko-KR" altLang="en-US" dirty="0"/>
              <a:t>스크립트 언어는 별도의 실행파일이 생성되지 않음</a:t>
            </a:r>
            <a:endParaRPr lang="en-US" altLang="ko-KR" dirty="0"/>
          </a:p>
          <a:p>
            <a:pPr lvl="1"/>
            <a:r>
              <a:rPr lang="ko-KR" altLang="en-US" dirty="0"/>
              <a:t>대표적인 스크립트 언어 </a:t>
            </a:r>
            <a:r>
              <a:rPr lang="en-US" altLang="ko-KR" dirty="0"/>
              <a:t>: </a:t>
            </a:r>
            <a:r>
              <a:rPr lang="ko-KR" altLang="en-US" dirty="0"/>
              <a:t>파이썬</a:t>
            </a:r>
            <a:r>
              <a:rPr lang="en-US" altLang="ko-KR" dirty="0"/>
              <a:t>, </a:t>
            </a:r>
            <a:r>
              <a:rPr lang="ko-KR" altLang="en-US" dirty="0"/>
              <a:t>자바스크립트</a:t>
            </a:r>
            <a:r>
              <a:rPr lang="en-US" altLang="ko-KR" dirty="0"/>
              <a:t>(JavaScript), </a:t>
            </a:r>
            <a:r>
              <a:rPr lang="ko-KR" altLang="en-US" dirty="0"/>
              <a:t>펄</a:t>
            </a:r>
            <a:r>
              <a:rPr lang="en-US" altLang="ko-KR" dirty="0"/>
              <a:t>(Perl) </a:t>
            </a:r>
            <a:r>
              <a:rPr lang="ko-KR" altLang="en-US" dirty="0"/>
              <a:t>등</a:t>
            </a:r>
            <a:endParaRPr lang="en-US" altLang="ko-KR" dirty="0"/>
          </a:p>
          <a:p>
            <a:pPr lvl="1"/>
            <a:endParaRPr lang="en-US" altLang="ko-KR" dirty="0"/>
          </a:p>
          <a:p>
            <a:pPr>
              <a:buFont typeface="Wingdings" panose="05000000000000000000" pitchFamily="2" charset="2"/>
              <a:buChar char="v"/>
            </a:pPr>
            <a:r>
              <a:rPr lang="ko-KR" altLang="en-US" dirty="0"/>
              <a:t> 스크립트 언어와 인터프리터</a:t>
            </a:r>
            <a:r>
              <a:rPr lang="en-US" altLang="ko-KR" dirty="0"/>
              <a:t>(Interpreter) </a:t>
            </a:r>
            <a:r>
              <a:rPr lang="ko-KR" altLang="en-US" dirty="0"/>
              <a:t>언어는 같은 용어입니다</a:t>
            </a:r>
            <a:r>
              <a:rPr lang="en-US" altLang="ko-KR" dirty="0"/>
              <a:t>. </a:t>
            </a:r>
            <a:r>
              <a:rPr lang="ko-KR" altLang="en-US" dirty="0"/>
              <a:t>어떤 용어를 사용해도 관계 없지만</a:t>
            </a:r>
            <a:r>
              <a:rPr lang="en-US" altLang="ko-KR" dirty="0"/>
              <a:t>, </a:t>
            </a:r>
            <a:r>
              <a:rPr lang="ko-KR" altLang="en-US" dirty="0"/>
              <a:t>요즘은 인터프리터보다는 스크립트라는 용어를 더 많이 사용합니다</a:t>
            </a:r>
            <a:r>
              <a:rPr lang="en-US" altLang="ko-KR" dirty="0"/>
              <a:t>.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213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프로그래밍 언어의 분류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96470F-1C66-4314-9373-71C5DD5CE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컴파일러 언어 </a:t>
            </a:r>
            <a:r>
              <a:rPr lang="en-US" altLang="ko-KR" dirty="0"/>
              <a:t>vs </a:t>
            </a:r>
            <a:r>
              <a:rPr lang="ko-KR" altLang="en-US" dirty="0"/>
              <a:t>스크립트 언어</a:t>
            </a:r>
            <a:endParaRPr lang="en-US" altLang="ko-KR" dirty="0"/>
          </a:p>
          <a:p>
            <a:pPr lvl="1"/>
            <a:r>
              <a:rPr lang="ko-KR" altLang="en-US" dirty="0"/>
              <a:t>컴파일러 언어는 한번에 기계어로 번역하여 목적 프로그램으로 만들어 두기 때문에 스크립트 언어보다 속도가 빠름</a:t>
            </a:r>
            <a:endParaRPr lang="en-US" altLang="ko-KR" dirty="0"/>
          </a:p>
          <a:p>
            <a:pPr lvl="1"/>
            <a:r>
              <a:rPr lang="ko-KR" altLang="en-US" dirty="0"/>
              <a:t>스크립트 언어는 컴파일러 언어보다 빠른 시간 안에 배울 수 있음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24946F57-F1DD-42B1-82B7-3AD7BA7D5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596" y="3689189"/>
            <a:ext cx="6566808" cy="280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05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9FCBE-8C8E-44B9-BC4F-0D4616AA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프로그래밍 언어의 분류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498487D7-F168-41FE-8473-D9A705CF1C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7990" y="1825625"/>
            <a:ext cx="5556020" cy="4351338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6432E90-2EC1-4B7E-8BFC-7FDB5D91642C}"/>
              </a:ext>
            </a:extLst>
          </p:cNvPr>
          <p:cNvCxnSpPr>
            <a:cxnSpLocks/>
          </p:cNvCxnSpPr>
          <p:nvPr/>
        </p:nvCxnSpPr>
        <p:spPr>
          <a:xfrm>
            <a:off x="673396" y="928577"/>
            <a:ext cx="0" cy="762111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8CB1C3-AD3B-4154-8320-FEFBB46D94AE}"/>
              </a:ext>
            </a:extLst>
          </p:cNvPr>
          <p:cNvCxnSpPr>
            <a:cxnSpLocks/>
          </p:cNvCxnSpPr>
          <p:nvPr/>
        </p:nvCxnSpPr>
        <p:spPr>
          <a:xfrm>
            <a:off x="524540" y="1559448"/>
            <a:ext cx="113768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724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755</Words>
  <Application>Microsoft Office PowerPoint</Application>
  <PresentationFormat>와이드스크린</PresentationFormat>
  <Paragraphs>142</Paragraphs>
  <Slides>35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39" baseType="lpstr">
      <vt:lpstr>맑은 고딕</vt:lpstr>
      <vt:lpstr>Arial</vt:lpstr>
      <vt:lpstr>Wingdings</vt:lpstr>
      <vt:lpstr>Office 테마</vt:lpstr>
      <vt:lpstr>1. 파이썬 시작하기</vt:lpstr>
      <vt:lpstr>학습목표</vt:lpstr>
      <vt:lpstr>프로그래밍 언어란?</vt:lpstr>
      <vt:lpstr>프로그램, 프로그래밍 언어, 프로그래머</vt:lpstr>
      <vt:lpstr>프로그램, 프로그래밍 언어, 프로그래머</vt:lpstr>
      <vt:lpstr>프로그래밍 언어의 종류</vt:lpstr>
      <vt:lpstr>프로그래밍 언어의 분류</vt:lpstr>
      <vt:lpstr>프로그래밍 언어의 분류</vt:lpstr>
      <vt:lpstr>프로그래밍 언어의 분류</vt:lpstr>
      <vt:lpstr>1. 파이썬 시작하기</vt:lpstr>
      <vt:lpstr>학습목표</vt:lpstr>
      <vt:lpstr>파이썬(Python)</vt:lpstr>
      <vt:lpstr>파이썬의 특징</vt:lpstr>
      <vt:lpstr>1. 파이썬 시작하기</vt:lpstr>
      <vt:lpstr>학습목표</vt:lpstr>
      <vt:lpstr>파이썬 설치</vt:lpstr>
      <vt:lpstr>파이썬 설치</vt:lpstr>
      <vt:lpstr>파이썬 설치</vt:lpstr>
      <vt:lpstr>파이썬 설치</vt:lpstr>
      <vt:lpstr>파이썬 실행</vt:lpstr>
      <vt:lpstr>파이썬 실행</vt:lpstr>
      <vt:lpstr>파이썬 실행</vt:lpstr>
      <vt:lpstr>1. 파이썬 시작하기</vt:lpstr>
      <vt:lpstr>학습목표</vt:lpstr>
      <vt:lpstr>파이썬 IDLE이란?</vt:lpstr>
      <vt:lpstr>파이썬 셸 활용</vt:lpstr>
      <vt:lpstr>파이썬 셸 활용</vt:lpstr>
      <vt:lpstr>파이썬 셸 활용</vt:lpstr>
      <vt:lpstr>스크립트 모드 활용</vt:lpstr>
      <vt:lpstr>스크립트 모드 활용</vt:lpstr>
      <vt:lpstr>스크립트 모드 활용</vt:lpstr>
      <vt:lpstr>스크립트 모드 활용</vt:lpstr>
      <vt:lpstr>스크립트 모드 활용</vt:lpstr>
      <vt:lpstr>형성평가</vt:lpstr>
      <vt:lpstr>학습 정리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파이썬 시작하기</dc:title>
  <dc:creator>ITNSA</dc:creator>
  <cp:lastModifiedBy>ITNSA</cp:lastModifiedBy>
  <cp:revision>23</cp:revision>
  <dcterms:created xsi:type="dcterms:W3CDTF">2022-07-18T03:33:51Z</dcterms:created>
  <dcterms:modified xsi:type="dcterms:W3CDTF">2022-07-18T06:05:46Z</dcterms:modified>
</cp:coreProperties>
</file>

<file path=docProps/thumbnail.jpeg>
</file>